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6" r:id="rId1"/>
  </p:sldMasterIdLst>
  <p:notesMasterIdLst>
    <p:notesMasterId r:id="rId16"/>
  </p:notesMasterIdLst>
  <p:sldIdLst>
    <p:sldId id="258" r:id="rId2"/>
    <p:sldId id="260" r:id="rId3"/>
    <p:sldId id="261" r:id="rId4"/>
    <p:sldId id="256" r:id="rId5"/>
    <p:sldId id="270" r:id="rId6"/>
    <p:sldId id="262" r:id="rId7"/>
    <p:sldId id="264" r:id="rId8"/>
    <p:sldId id="263" r:id="rId9"/>
    <p:sldId id="268" r:id="rId10"/>
    <p:sldId id="269" r:id="rId11"/>
    <p:sldId id="259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19"/>
    <p:restoredTop sz="81204"/>
  </p:normalViewPr>
  <p:slideViewPr>
    <p:cSldViewPr snapToGrid="0" snapToObjects="1">
      <p:cViewPr varScale="1">
        <p:scale>
          <a:sx n="68" d="100"/>
          <a:sy n="68" d="100"/>
        </p:scale>
        <p:origin x="24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2.jpg>
</file>

<file path=ppt/media/image3.jp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B89B6-88ED-594B-9A7F-1AB6D86BB4C3}" type="datetimeFigureOut">
              <a:rPr lang="en-US" smtClean="0"/>
              <a:t>7/9/18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8F8E7-0A9D-8E4D-9C74-AED38605B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18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browsing different topics for our project-3, I came across one article on Motely Fool that about 46% of Americans have fallen victim to the Credit Card Fraud in the past 5 years, and it is estimated that the losses occurred exceeds $24 billions in 2016.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8F8E7-0A9D-8E4D-9C74-AED38605BF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088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You are on hook for up to $50 only, and, cc companies and bank hook for the rest  of whatever was charged.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8F8E7-0A9D-8E4D-9C74-AED38605BF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56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8F8E7-0A9D-8E4D-9C74-AED38605BF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254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8F8E7-0A9D-8E4D-9C74-AED38605BF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91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if you live in Georgia but all of a sudden the company spots transactions happening in a distant location, such as Minnesota, it might decline the next transaction until it gets verification that you're really behind the charge.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Similarly, if you typically charge between $1,000 and $2,000 per month and there's suddenly a $4,500 charge, the card company may well refuse the transaction or require you to verify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8F8E7-0A9D-8E4D-9C74-AED38605BF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41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Credit card companies use a combination of technology and humanity to fight fraud, employing automated fraud detection algorithms across massive amounts of data collected from millions of customers and hundreds of millions of cards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8F8E7-0A9D-8E4D-9C74-AED38605BF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1651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8F8E7-0A9D-8E4D-9C74-AED38605BF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422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am getting sad that I won’t be able to see you any more.</a:t>
            </a:r>
          </a:p>
          <a:p>
            <a:endParaRPr lang="en-US" dirty="0"/>
          </a:p>
          <a:p>
            <a:r>
              <a:rPr lang="en-US" dirty="0"/>
              <a:t>Good luck for your future plans, wish you get a job that you are looking for soon.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8F8E7-0A9D-8E4D-9C74-AED38605BF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702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7D717-7E4C-CE41-8411-3D441C5E3C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ECB91A-E1D9-6442-9E8A-63D877BAF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F697F-B269-7B43-99D0-FAB3D12D5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35A92-72FF-F34B-90E5-A110280EB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D668F-C431-4B44-901F-DA43DCC07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327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ED1F1-0F1D-314E-9C78-0D149406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F0A983-DB7C-0A45-A42C-CA6A631339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4E09E-8E04-BB45-91C7-E91886A13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575D5-8953-EF44-9835-573503E74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953B5-0619-1C41-BE3A-379BF43E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773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F3A08C-572F-3747-BFCD-E874B87F43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27C8DB-F179-D54D-87AE-A1C499659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5C625-F73E-9447-B416-9C14B590D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DE65E-C014-824A-B3CB-62A208966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285A2-C991-9C48-8966-189323470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90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B9C02-9021-CE4C-9D59-D2C2ACD9A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575AB-EAB6-E54B-A139-8463DF92C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292749-60C4-B544-AF0B-609B6B386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0E769-B054-AD4F-9E32-74988D51E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1A852-7862-7949-8C28-CD5666189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13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0EAC6-768B-4349-9DC4-EB0FF768D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2EFB-C2C9-AC47-A418-CA9C48283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D1866-68F7-E746-B683-445E3546C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F3F46-E026-E549-A1BB-C70BF1AE3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7B0F7-BC33-3F42-8096-92E56DFBF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35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A7E1D-81EA-B246-BBE8-C45B13C2B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930B1-1A4D-2749-B06D-90343C57FF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339576-ADCE-CE46-BFC2-7940A22848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961839-5FD0-DE41-BA2C-8DD1A6EF7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719AB9-1A01-9045-8580-260195856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712702-243A-4845-B858-E03EAD4B0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70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4A119-29C3-4D4B-8470-412BAE287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87625C-F8A9-A144-8A35-6878989E8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28BAF0-E775-E243-B50C-8EDEBE84FC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0D2D7C-2255-1741-8326-8262D80A54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6B84D9-808A-F54B-9735-D9308F6DBF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433D41-7E8B-FF49-9E35-F8AD4734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495857-2436-7142-AB08-3F5493E3D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4FF99C-F57D-D14D-86A9-589BBF70E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233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653A-9379-0D4B-BB14-AC85008C2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070CAC-756D-464C-8DEB-191242E38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53C195-6E42-FE44-A040-254C9D083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E28C77-DA44-E941-9995-E0D5288A4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029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6EDB68-4FAD-FB41-9C08-1BCC8CD8D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0F6CEC-9661-0341-B25C-18CE16806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43FCF9-F74F-4D4E-B273-EACDDD6D3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150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20197-AA49-4C4C-BD3D-B2B071661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312D5-B459-8F48-991E-A7CD1EB6B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12030-C238-7D43-98BD-76CEE1E83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5BA611-3CB3-1941-9C0A-23FE6D1DD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404AB-2AB6-764C-B66C-50078200F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FA472E-B804-654E-880E-4878B2EFC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500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9F1C3-8EF4-AE46-ADDD-6533FBEA4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2F30E9-D491-4444-ADB8-BA134CBAA0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52AB27-17C6-414B-9F7D-AACD445F6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5996DC-1475-F642-A193-0668D30F1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45F591-D4FE-B94A-A895-F17794605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9D1FAF-42EF-9744-8E72-8E903725C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751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889C9E-A2AA-1F46-90AA-B24E4F90C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9429C-209A-1C4D-8F14-9CCACDE09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3E963-0816-344C-AA82-FED052A56F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B38D6-8B31-FF4B-B097-7CF811719B8C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6F868-E8DF-8547-9FE4-60F8AF08A9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88C9D-F7BA-DB4E-95FD-F8DEE0847F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144FB-6DA6-6442-9277-E6934C28E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98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082C2AE-32FF-2C4E-924C-3E8061656703}"/>
              </a:ext>
            </a:extLst>
          </p:cNvPr>
          <p:cNvGrpSpPr/>
          <p:nvPr/>
        </p:nvGrpSpPr>
        <p:grpSpPr>
          <a:xfrm>
            <a:off x="310896" y="512065"/>
            <a:ext cx="11393424" cy="1169551"/>
            <a:chOff x="310896" y="512065"/>
            <a:chExt cx="11393424" cy="116955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EDDFB87-5004-0141-AF20-4BCCD5397534}"/>
                </a:ext>
              </a:extLst>
            </p:cNvPr>
            <p:cNvSpPr/>
            <p:nvPr/>
          </p:nvSpPr>
          <p:spPr>
            <a:xfrm>
              <a:off x="310896" y="512065"/>
              <a:ext cx="11393424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000" b="1" dirty="0"/>
                <a:t>Credit Card Fraud Detection using Machine Learning</a:t>
              </a:r>
              <a:endParaRPr lang="en-US" sz="4000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CA0CDCC-E9C4-2645-B637-F373EDE82D15}"/>
                </a:ext>
              </a:extLst>
            </p:cNvPr>
            <p:cNvSpPr txBox="1"/>
            <p:nvPr/>
          </p:nvSpPr>
          <p:spPr>
            <a:xfrm>
              <a:off x="4608576" y="1219951"/>
              <a:ext cx="3163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-By Gayatri Pingale</a:t>
              </a:r>
              <a:endParaRPr lang="en-US" sz="24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3B0F968-6E2F-5444-965A-2170F46A576B}"/>
              </a:ext>
            </a:extLst>
          </p:cNvPr>
          <p:cNvGrpSpPr/>
          <p:nvPr/>
        </p:nvGrpSpPr>
        <p:grpSpPr>
          <a:xfrm>
            <a:off x="584661" y="2006376"/>
            <a:ext cx="10609126" cy="4453892"/>
            <a:chOff x="584661" y="2006376"/>
            <a:chExt cx="10609126" cy="44538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1DB4A72-A1DE-8F40-9BB0-17E627A2D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5940" y="2006376"/>
              <a:ext cx="4064000" cy="30480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B1BBB32-B3D6-1349-9354-F5008E239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661" y="4223984"/>
              <a:ext cx="3311279" cy="219946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F7193DB-5C84-BC4A-94EF-788262A89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72400" y="4260805"/>
              <a:ext cx="3421387" cy="21994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1547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34A25-CAC8-CB4F-A6C7-F967A06E0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0949A-B5A4-984E-A7B1-0E0488BBE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624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A8050B-3616-6645-ADFF-A57AA265F75F}"/>
              </a:ext>
            </a:extLst>
          </p:cNvPr>
          <p:cNvSpPr/>
          <p:nvPr/>
        </p:nvSpPr>
        <p:spPr>
          <a:xfrm rot="10800000" flipV="1">
            <a:off x="2892829" y="559771"/>
            <a:ext cx="6151419" cy="670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Combat fraud with the Pandas</a:t>
            </a:r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980014-3FBF-E748-B663-E51317F43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047" y="1927968"/>
            <a:ext cx="3324968" cy="332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972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3797E-2019-A44E-91E7-0622D0FD3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DFEF0-5ECD-AD46-8D69-BCBF97669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466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D90963-85D9-1940-8849-C5D54B964A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05150" y="3463809"/>
            <a:ext cx="5100388" cy="33364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C879D3-FC29-7F44-9317-FDF54846542E}"/>
              </a:ext>
            </a:extLst>
          </p:cNvPr>
          <p:cNvSpPr txBox="1"/>
          <p:nvPr/>
        </p:nvSpPr>
        <p:spPr>
          <a:xfrm>
            <a:off x="-152400" y="199540"/>
            <a:ext cx="1243965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			  		Thanks</a:t>
            </a:r>
          </a:p>
          <a:p>
            <a:r>
              <a:rPr lang="en-US" sz="4000" b="1" dirty="0"/>
              <a:t>BIG </a:t>
            </a:r>
            <a:r>
              <a:rPr lang="en-US" sz="3600" b="1" dirty="0"/>
              <a:t>Thanks</a:t>
            </a:r>
            <a:r>
              <a:rPr lang="en-US" sz="3600" dirty="0"/>
              <a:t> </a:t>
            </a:r>
            <a:r>
              <a:rPr lang="en-US" sz="2800" dirty="0"/>
              <a:t>to Carlos, Clayton, Nick, Seth, Kayne for your gigantic help on everything- right from the complex concepts to </a:t>
            </a:r>
            <a:r>
              <a:rPr lang="en-US" sz="2800" dirty="0" err="1"/>
              <a:t>tiney-tiney</a:t>
            </a:r>
            <a:r>
              <a:rPr lang="en-US" sz="2800" dirty="0"/>
              <a:t> things.</a:t>
            </a:r>
          </a:p>
          <a:p>
            <a:r>
              <a:rPr lang="en-US" sz="2800" dirty="0"/>
              <a:t>Thanks to all classmates who helped me directly/indirectly</a:t>
            </a:r>
          </a:p>
          <a:p>
            <a:r>
              <a:rPr lang="en-US" sz="2800" dirty="0"/>
              <a:t>I had so much fun in this class, an, I learn so many new things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endParaRPr lang="en-US" sz="4000" b="1" u="sng" dirty="0"/>
          </a:p>
        </p:txBody>
      </p:sp>
    </p:spTree>
    <p:extLst>
      <p:ext uri="{BB962C8B-B14F-4D97-AF65-F5344CB8AC3E}">
        <p14:creationId xmlns:p14="http://schemas.microsoft.com/office/powerpoint/2010/main" val="405704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7E94233-E5B3-2848-B9FC-7B6926C5A8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51739"/>
            <a:ext cx="6311623" cy="3574303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32C02D-079B-D740-80BB-D68F4903E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35844">
            <a:off x="6569242" y="2338828"/>
            <a:ext cx="5622758" cy="448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222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1DB5059-F34A-654E-8EFD-1660BAA64A17}"/>
              </a:ext>
            </a:extLst>
          </p:cNvPr>
          <p:cNvSpPr txBox="1"/>
          <p:nvPr/>
        </p:nvSpPr>
        <p:spPr>
          <a:xfrm>
            <a:off x="3424134" y="350197"/>
            <a:ext cx="5758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 </a:t>
            </a:r>
            <a:r>
              <a:rPr lang="en-US" sz="3200" b="1" dirty="0"/>
              <a:t>Why I chose this topic?</a:t>
            </a:r>
          </a:p>
          <a:p>
            <a:endParaRPr lang="en-US" sz="32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316FE6-96B6-084A-A0B3-C29ABA0AB5D2}"/>
              </a:ext>
            </a:extLst>
          </p:cNvPr>
          <p:cNvSpPr txBox="1"/>
          <p:nvPr/>
        </p:nvSpPr>
        <p:spPr>
          <a:xfrm>
            <a:off x="1701209" y="19351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345DC4-2976-2E49-9957-53B55420A420}"/>
              </a:ext>
            </a:extLst>
          </p:cNvPr>
          <p:cNvSpPr txBox="1"/>
          <p:nvPr/>
        </p:nvSpPr>
        <p:spPr>
          <a:xfrm>
            <a:off x="2317898" y="1828800"/>
            <a:ext cx="844225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47% of the Global Credit Card  Frauds, occurs in Americans in the past 5 years exceeding the loss of  $24 billions.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Older people, over age 50yrs are victimized more than younger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Most of the time, the victim will end up  loosing money directly or indirectly.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Media loss was $2000, and,  the average loss was about $8,000.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2492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694208E-1F2D-E54B-80E2-7F8185F26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05091" y="1444457"/>
            <a:ext cx="5283243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3B5A62-2873-1944-843F-888DC2361D9C}"/>
              </a:ext>
            </a:extLst>
          </p:cNvPr>
          <p:cNvSpPr txBox="1"/>
          <p:nvPr/>
        </p:nvSpPr>
        <p:spPr>
          <a:xfrm>
            <a:off x="1651673" y="557578"/>
            <a:ext cx="88886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Here are some examples of biggest breaches in recent years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8406EE-06FF-C944-87D0-0BDE51B3FA01}"/>
              </a:ext>
            </a:extLst>
          </p:cNvPr>
          <p:cNvSpPr txBox="1"/>
          <p:nvPr/>
        </p:nvSpPr>
        <p:spPr>
          <a:xfrm>
            <a:off x="6531429" y="1988910"/>
            <a:ext cx="51108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      </a:t>
            </a:r>
            <a:r>
              <a:rPr lang="en-US" sz="2000" b="1" u="sng" dirty="0"/>
              <a:t>Breached reported in mid 2015-mid 2016</a:t>
            </a:r>
          </a:p>
          <a:p>
            <a:endParaRPr lang="en-US" sz="2000" b="1" u="sng" dirty="0"/>
          </a:p>
          <a:p>
            <a:r>
              <a:rPr lang="en-US" sz="2000" dirty="0"/>
              <a:t>  	Global Breaches: 1800+ </a:t>
            </a:r>
          </a:p>
          <a:p>
            <a:endParaRPr lang="en-US" sz="2000" dirty="0"/>
          </a:p>
          <a:p>
            <a:r>
              <a:rPr lang="en-US" sz="2000" dirty="0"/>
              <a:t>	Reported in US alone: </a:t>
            </a:r>
            <a:r>
              <a:rPr lang="en-US" sz="2000" dirty="0" err="1"/>
              <a:t>Approx</a:t>
            </a:r>
            <a:r>
              <a:rPr lang="en-US" sz="2000" dirty="0"/>
              <a:t> 1100   </a:t>
            </a:r>
          </a:p>
        </p:txBody>
      </p:sp>
    </p:spTree>
    <p:extLst>
      <p:ext uri="{BB962C8B-B14F-4D97-AF65-F5344CB8AC3E}">
        <p14:creationId xmlns:p14="http://schemas.microsoft.com/office/powerpoint/2010/main" val="758954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443BA8-85A3-C142-9722-92C1BD38A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44" y="348361"/>
            <a:ext cx="4253391" cy="42533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E74D92-CD0D-3544-9C67-58DACF1BDA0B}"/>
              </a:ext>
            </a:extLst>
          </p:cNvPr>
          <p:cNvSpPr txBox="1"/>
          <p:nvPr/>
        </p:nvSpPr>
        <p:spPr>
          <a:xfrm>
            <a:off x="5637927" y="798018"/>
            <a:ext cx="20781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.</a:t>
            </a:r>
            <a:r>
              <a:rPr lang="en-US" sz="4000" b="1" dirty="0" err="1"/>
              <a:t>textClipping</a:t>
            </a:r>
            <a:endParaRPr lang="en-US" sz="4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83C33E-EA40-D44F-9073-F51039F2A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9003" y="2250151"/>
            <a:ext cx="3643701" cy="43965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582A7E-B1EB-8D4B-A33D-31FEA0FF48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3019" y="951056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627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564E2-B4A6-5446-BEA1-B134B1871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438150" y="583741"/>
            <a:ext cx="11777471" cy="66202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          			</a:t>
            </a:r>
            <a:endParaRPr lang="en-US" sz="3200" b="1" dirty="0"/>
          </a:p>
          <a:p>
            <a:pPr marL="0" indent="0">
              <a:buNone/>
            </a:pPr>
            <a:r>
              <a:rPr lang="en-US" sz="2400" b="1" dirty="0"/>
              <a:t>    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AF6472-BEC8-2B49-826C-6B18C19DD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228" y="222825"/>
            <a:ext cx="4824148" cy="32354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A809EF-973C-9B41-AAB5-985111DA7812}"/>
              </a:ext>
            </a:extLst>
          </p:cNvPr>
          <p:cNvSpPr txBox="1"/>
          <p:nvPr/>
        </p:nvSpPr>
        <p:spPr>
          <a:xfrm>
            <a:off x="5568856" y="1009576"/>
            <a:ext cx="66554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How do the Credit Card Companies Detect the 		Fraud?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8A7A72-B459-A84F-8854-B262E9364F8C}"/>
              </a:ext>
            </a:extLst>
          </p:cNvPr>
          <p:cNvSpPr txBox="1"/>
          <p:nvPr/>
        </p:nvSpPr>
        <p:spPr>
          <a:xfrm>
            <a:off x="6942883" y="86711"/>
            <a:ext cx="2486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    Curiosity</a:t>
            </a:r>
            <a:endParaRPr lang="en-US" sz="3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08DC1C8-A4B3-2A42-A2E5-2642B3FCA4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2883" y="2013805"/>
            <a:ext cx="4449856" cy="37601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74800A9-FFE4-D144-BFEF-F2F7E76024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2128" y="3656413"/>
            <a:ext cx="3871579" cy="296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49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F6D21-2417-4D4A-974A-FEED69A47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50" y="228600"/>
            <a:ext cx="7486651" cy="3498850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dirty="0"/>
              <a:t>   </a:t>
            </a:r>
          </a:p>
          <a:p>
            <a:pPr marL="0" indent="0">
              <a:buNone/>
            </a:pPr>
            <a:r>
              <a:rPr lang="en-US" b="1" dirty="0"/>
              <a:t>	</a:t>
            </a:r>
          </a:p>
          <a:p>
            <a:pPr marL="0" indent="0">
              <a:buNone/>
            </a:pPr>
            <a:r>
              <a:rPr lang="en-US" b="1" dirty="0"/>
              <a:t>	</a:t>
            </a:r>
          </a:p>
          <a:p>
            <a:pPr marL="457200" lvl="1" indent="0">
              <a:buNone/>
            </a:pPr>
            <a:r>
              <a:rPr lang="en-US" dirty="0"/>
              <a:t>      	</a:t>
            </a:r>
            <a:r>
              <a:rPr lang="en-US" sz="7000" b="1" u="sng" dirty="0"/>
              <a:t>The key way the companies detect the fraud by: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2"/>
            <a:r>
              <a:rPr lang="en-US" sz="5100" dirty="0"/>
              <a:t>Looking unusual Activity</a:t>
            </a:r>
          </a:p>
          <a:p>
            <a:pPr lvl="2"/>
            <a:r>
              <a:rPr lang="en-US" sz="5100" dirty="0"/>
              <a:t>Your spending habits</a:t>
            </a:r>
          </a:p>
          <a:p>
            <a:pPr lvl="2"/>
            <a:r>
              <a:rPr lang="en-US" sz="5100" dirty="0"/>
              <a:t>What town and Region you spend money in </a:t>
            </a:r>
          </a:p>
          <a:p>
            <a:pPr lvl="2"/>
            <a:r>
              <a:rPr lang="en-US" sz="5100" dirty="0"/>
              <a:t>Amount you tend to charge</a:t>
            </a:r>
          </a:p>
          <a:p>
            <a:pPr lvl="2"/>
            <a:r>
              <a:rPr lang="en-US" sz="5100" dirty="0"/>
              <a:t>The stores you frequently go to etc.</a:t>
            </a:r>
          </a:p>
          <a:p>
            <a:pPr marL="914400" lvl="2" indent="0">
              <a:buNone/>
            </a:pPr>
            <a:endParaRPr lang="en-US" sz="5100" dirty="0"/>
          </a:p>
          <a:p>
            <a:pPr lvl="2"/>
            <a:endParaRPr lang="en-US" sz="2400" dirty="0"/>
          </a:p>
          <a:p>
            <a:pPr marL="457200" lvl="1" indent="0">
              <a:buNone/>
            </a:pPr>
            <a:r>
              <a:rPr lang="en-US" dirty="0"/>
              <a:t>	</a:t>
            </a:r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FECCD-17BF-5848-9F8F-0297228F8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466" y="2520950"/>
            <a:ext cx="6387534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731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937BF8-D27D-5047-A1E9-B41BA5DAE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6407" y="3567906"/>
            <a:ext cx="3009900" cy="30099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DF4ABB-B664-FC47-9BF1-F485CFAC5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954" y="34786"/>
            <a:ext cx="4075509" cy="27170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54A6DB-DA95-B546-9244-03852319E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661" y="2065736"/>
            <a:ext cx="3067049" cy="47922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C9BBE4-1C79-EB4D-909F-41891D7DE4D1}"/>
              </a:ext>
            </a:extLst>
          </p:cNvPr>
          <p:cNvSpPr txBox="1"/>
          <p:nvPr/>
        </p:nvSpPr>
        <p:spPr>
          <a:xfrm>
            <a:off x="8971357" y="864056"/>
            <a:ext cx="1944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Technology</a:t>
            </a:r>
            <a:endParaRPr 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DC08B1-836D-9C44-B2FC-912FB07CC91D}"/>
              </a:ext>
            </a:extLst>
          </p:cNvPr>
          <p:cNvSpPr txBox="1"/>
          <p:nvPr/>
        </p:nvSpPr>
        <p:spPr>
          <a:xfrm>
            <a:off x="6019800" y="5010150"/>
            <a:ext cx="1439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Humanity</a:t>
            </a:r>
            <a:endParaRPr lang="en-US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999BB1-8FCC-F942-8371-2739BBB7D2E9}"/>
              </a:ext>
            </a:extLst>
          </p:cNvPr>
          <p:cNvSpPr txBox="1"/>
          <p:nvPr/>
        </p:nvSpPr>
        <p:spPr>
          <a:xfrm>
            <a:off x="1905000" y="1325721"/>
            <a:ext cx="910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Fraud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C5D71D-086E-9C47-A58B-7784EE3A6D53}"/>
              </a:ext>
            </a:extLst>
          </p:cNvPr>
          <p:cNvSpPr txBox="1"/>
          <p:nvPr/>
        </p:nvSpPr>
        <p:spPr>
          <a:xfrm rot="19916376">
            <a:off x="275681" y="354135"/>
            <a:ext cx="130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Solution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84401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2CA075-78DB-8E4D-A5B3-2970245E771B}"/>
              </a:ext>
            </a:extLst>
          </p:cNvPr>
          <p:cNvSpPr txBox="1"/>
          <p:nvPr/>
        </p:nvSpPr>
        <p:spPr>
          <a:xfrm>
            <a:off x="2805545" y="581891"/>
            <a:ext cx="54677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The solution to minimize the frauds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9CAEF1-A4DD-CE4A-847E-E25DED6E6C2C}"/>
              </a:ext>
            </a:extLst>
          </p:cNvPr>
          <p:cNvSpPr txBox="1"/>
          <p:nvPr/>
        </p:nvSpPr>
        <p:spPr>
          <a:xfrm>
            <a:off x="1350818" y="1558636"/>
            <a:ext cx="80068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/>
              <a:t>Use of both technology and humanity to fight  Fraud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26FDB8-396F-2041-B091-64D3A6DAD474}"/>
              </a:ext>
            </a:extLst>
          </p:cNvPr>
          <p:cNvSpPr txBox="1"/>
          <p:nvPr/>
        </p:nvSpPr>
        <p:spPr>
          <a:xfrm>
            <a:off x="602674" y="2473034"/>
            <a:ext cx="1091045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Technology</a:t>
            </a:r>
            <a:r>
              <a:rPr lang="en-US" sz="2800" b="1" dirty="0"/>
              <a:t>: </a:t>
            </a:r>
            <a:r>
              <a:rPr lang="en-US" sz="2400" dirty="0"/>
              <a:t>Employing the automated fraud detection algorithms across massive amount of datasets of cards and customers</a:t>
            </a:r>
          </a:p>
          <a:p>
            <a:endParaRPr lang="en-US" sz="2400" dirty="0"/>
          </a:p>
          <a:p>
            <a:r>
              <a:rPr lang="en-US" sz="2400" u="sng" dirty="0"/>
              <a:t>Humanity</a:t>
            </a:r>
            <a:r>
              <a:rPr lang="en-US" sz="2400" dirty="0"/>
              <a:t>: If the transaction is flagged as the possible fraud, a human can follow up, contacting the customer.</a:t>
            </a:r>
          </a:p>
          <a:p>
            <a:endParaRPr lang="en-US" sz="2400" dirty="0"/>
          </a:p>
          <a:p>
            <a:r>
              <a:rPr lang="en-US" sz="2400" u="sng" dirty="0"/>
              <a:t>Note</a:t>
            </a:r>
            <a:r>
              <a:rPr lang="en-US" sz="2400" dirty="0"/>
              <a:t>: Even Humanity part is increasingly automated now a days by sending texts to verify the suspicious activity on the card</a:t>
            </a:r>
          </a:p>
        </p:txBody>
      </p:sp>
    </p:spTree>
    <p:extLst>
      <p:ext uri="{BB962C8B-B14F-4D97-AF65-F5344CB8AC3E}">
        <p14:creationId xmlns:p14="http://schemas.microsoft.com/office/powerpoint/2010/main" val="1951062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79403-4036-4245-91E5-795B1D840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00050"/>
            <a:ext cx="10744200" cy="57769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            	</a:t>
            </a:r>
            <a:r>
              <a:rPr lang="en-US" b="1" dirty="0"/>
              <a:t>The Credit Card Fraud Detection</a:t>
            </a:r>
            <a:r>
              <a:rPr lang="en-US" sz="2400" b="1" dirty="0"/>
              <a:t> </a:t>
            </a:r>
            <a:r>
              <a:rPr lang="en-US" b="1" dirty="0"/>
              <a:t>Problem statement </a:t>
            </a:r>
          </a:p>
          <a:p>
            <a:r>
              <a:rPr lang="en-US" sz="2400" dirty="0"/>
              <a:t> It includes </a:t>
            </a:r>
            <a:r>
              <a:rPr lang="en-US" sz="2400" u="sng" dirty="0"/>
              <a:t>modeling</a:t>
            </a:r>
            <a:r>
              <a:rPr lang="en-US" sz="2400" dirty="0"/>
              <a:t> the credit card transactions with </a:t>
            </a:r>
            <a:r>
              <a:rPr lang="en-US" sz="2400" u="sng" dirty="0"/>
              <a:t>knowledge of </a:t>
            </a:r>
            <a:r>
              <a:rPr lang="en-US" sz="2400" dirty="0"/>
              <a:t>ones that turned out to be</a:t>
            </a:r>
            <a:r>
              <a:rPr lang="en-US" sz="2400" u="sng" dirty="0"/>
              <a:t> Fraud.</a:t>
            </a:r>
          </a:p>
          <a:p>
            <a:endParaRPr lang="en-US" sz="2400" u="sng" dirty="0"/>
          </a:p>
          <a:p>
            <a:r>
              <a:rPr lang="en-US" sz="2400" dirty="0"/>
              <a:t>Use this model to identify whether the new transaction is Fraudulent or not.</a:t>
            </a:r>
          </a:p>
          <a:p>
            <a:endParaRPr lang="en-US" sz="2400" dirty="0"/>
          </a:p>
          <a:p>
            <a:r>
              <a:rPr lang="en-US" sz="2400" dirty="0"/>
              <a:t>Our aim Is to </a:t>
            </a:r>
            <a:r>
              <a:rPr lang="en-US" sz="2400" u="sng" dirty="0"/>
              <a:t>detect 100% Fraudulent</a:t>
            </a:r>
            <a:r>
              <a:rPr lang="en-US" sz="2400" dirty="0"/>
              <a:t> transaction while</a:t>
            </a:r>
            <a:r>
              <a:rPr lang="en-US" sz="2400" u="sng" dirty="0"/>
              <a:t> minimizing incorrect fraud classification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9755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1492</TotalTime>
  <Words>402</Words>
  <Application>Microsoft Macintosh PowerPoint</Application>
  <PresentationFormat>Widescreen</PresentationFormat>
  <Paragraphs>79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Gayatri Pingale</dc:creator>
  <cp:lastModifiedBy>Gayatri Pingale</cp:lastModifiedBy>
  <cp:revision>38</cp:revision>
  <dcterms:created xsi:type="dcterms:W3CDTF">2018-07-01T21:56:52Z</dcterms:created>
  <dcterms:modified xsi:type="dcterms:W3CDTF">2018-07-10T03:52:07Z</dcterms:modified>
</cp:coreProperties>
</file>

<file path=docProps/thumbnail.jpeg>
</file>